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1" r:id="rId31"/>
    <p:sldId id="292" r:id="rId32"/>
    <p:sldId id="293" r:id="rId33"/>
    <p:sldId id="294" r:id="rId34"/>
    <p:sldId id="295" r:id="rId35"/>
    <p:sldId id="287" r:id="rId36"/>
    <p:sldId id="288" r:id="rId37"/>
    <p:sldId id="289" r:id="rId38"/>
    <p:sldId id="290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47" r:id="rId50"/>
    <p:sldId id="348" r:id="rId51"/>
    <p:sldId id="349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3" r:id="rId85"/>
    <p:sldId id="342" r:id="rId86"/>
    <p:sldId id="344" r:id="rId87"/>
    <p:sldId id="345" r:id="rId88"/>
    <p:sldId id="346" r:id="rId89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5"/>
    <p:restoredTop sz="83858"/>
  </p:normalViewPr>
  <p:slideViewPr>
    <p:cSldViewPr snapToGrid="0">
      <p:cViewPr>
        <p:scale>
          <a:sx n="76" d="100"/>
          <a:sy n="76" d="100"/>
        </p:scale>
        <p:origin x="10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E488F-47AD-BA49-BCB8-3D8D5332243A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E4E21-3C4B-CE4B-A599-29B03B9D5C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20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Oggi </a:t>
            </a:r>
            <a:r>
              <a:rPr lang="en-GB" dirty="0" err="1"/>
              <a:t>faremo</a:t>
            </a:r>
            <a:r>
              <a:rPr lang="en-GB" dirty="0"/>
              <a:t> la regression </a:t>
            </a:r>
            <a:r>
              <a:rPr lang="en-GB" dirty="0" err="1"/>
              <a:t>lineare</a:t>
            </a:r>
            <a:r>
              <a:rPr lang="en-GB" dirty="0"/>
              <a:t>, la prima di due volte per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A-L, la prima ed unica per M-Z, </a:t>
            </a:r>
            <a:r>
              <a:rPr lang="en-GB" dirty="0" err="1"/>
              <a:t>che</a:t>
            </a:r>
            <a:r>
              <a:rPr lang="en-GB" dirty="0"/>
              <a:t> Settimana </a:t>
            </a:r>
            <a:r>
              <a:rPr lang="en-GB" dirty="0" err="1"/>
              <a:t>prossima</a:t>
            </a:r>
            <a:r>
              <a:rPr lang="en-GB" dirty="0"/>
              <a:t> </a:t>
            </a:r>
            <a:r>
              <a:rPr lang="en-GB" dirty="0" err="1"/>
              <a:t>farà</a:t>
            </a:r>
            <a:r>
              <a:rPr lang="en-GB" dirty="0"/>
              <a:t> ANOVA. Prima di </a:t>
            </a:r>
            <a:r>
              <a:rPr lang="en-GB" dirty="0" err="1"/>
              <a:t>tutto</a:t>
            </a:r>
            <a:r>
              <a:rPr lang="en-GB" dirty="0"/>
              <a:t>,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565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devianza</a:t>
            </a:r>
            <a:r>
              <a:rPr lang="en-GB" dirty="0"/>
              <a:t> residua ci </a:t>
            </a:r>
            <a:r>
              <a:rPr lang="en-GB" dirty="0" err="1"/>
              <a:t>permette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di </a:t>
            </a:r>
            <a:r>
              <a:rPr lang="en-GB" dirty="0" err="1"/>
              <a:t>valutare</a:t>
            </a:r>
            <a:r>
              <a:rPr lang="en-GB" dirty="0"/>
              <a:t> la </a:t>
            </a:r>
            <a:r>
              <a:rPr lang="en-GB" dirty="0" err="1"/>
              <a:t>qualità</a:t>
            </a:r>
            <a:r>
              <a:rPr lang="en-GB" dirty="0"/>
              <a:t> del </a:t>
            </a:r>
            <a:r>
              <a:rPr lang="en-GB" dirty="0" err="1"/>
              <a:t>modello</a:t>
            </a:r>
            <a:r>
              <a:rPr lang="en-GB" dirty="0"/>
              <a:t> in un </a:t>
            </a:r>
            <a:r>
              <a:rPr lang="en-GB" dirty="0" err="1"/>
              <a:t>certo</a:t>
            </a:r>
            <a:r>
              <a:rPr lang="en-GB" dirty="0"/>
              <a:t> senso, </a:t>
            </a:r>
            <a:r>
              <a:rPr lang="en-GB" dirty="0" err="1"/>
              <a:t>attraverso</a:t>
            </a:r>
            <a:r>
              <a:rPr lang="en-GB" dirty="0"/>
              <a:t> la </a:t>
            </a:r>
            <a:r>
              <a:rPr lang="en-GB" dirty="0" err="1"/>
              <a:t>bontà</a:t>
            </a:r>
            <a:r>
              <a:rPr lang="en-GB" dirty="0"/>
              <a:t> di </a:t>
            </a:r>
            <a:r>
              <a:rPr lang="en-GB" dirty="0" err="1"/>
              <a:t>adattamento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403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contesti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</a:t>
            </a:r>
            <a:r>
              <a:rPr lang="en-GB" dirty="0" err="1"/>
              <a:t>difficilmente</a:t>
            </a:r>
            <a:r>
              <a:rPr lang="en-GB" dirty="0"/>
              <a:t> ci capita di </a:t>
            </a:r>
            <a:r>
              <a:rPr lang="en-GB" dirty="0" err="1"/>
              <a:t>lavorare</a:t>
            </a:r>
            <a:r>
              <a:rPr lang="en-GB" dirty="0"/>
              <a:t> con un solo </a:t>
            </a:r>
            <a:r>
              <a:rPr lang="en-GB" dirty="0" err="1"/>
              <a:t>regressore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40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</a:t>
            </a:r>
            <a:r>
              <a:rPr lang="en-GB" dirty="0" err="1"/>
              <a:t>contesti</a:t>
            </a:r>
            <a:r>
              <a:rPr lang="en-GB" dirty="0"/>
              <a:t> </a:t>
            </a:r>
            <a:r>
              <a:rPr lang="en-GB" dirty="0" err="1"/>
              <a:t>reali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praticamente</a:t>
            </a:r>
            <a:r>
              <a:rPr lang="en-GB" dirty="0"/>
              <a:t> sempre correlate </a:t>
            </a:r>
            <a:r>
              <a:rPr lang="en-GB" dirty="0" err="1"/>
              <a:t>almeno</a:t>
            </a:r>
            <a:r>
              <a:rPr lang="en-GB" dirty="0"/>
              <a:t> un </a:t>
            </a:r>
            <a:r>
              <a:rPr lang="en-GB" dirty="0" err="1"/>
              <a:t>minimo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34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Importante</a:t>
            </a:r>
            <a:r>
              <a:rPr lang="en-GB" dirty="0"/>
              <a:t> la </a:t>
            </a:r>
            <a:r>
              <a:rPr lang="en-GB" dirty="0" err="1"/>
              <a:t>questione</a:t>
            </a:r>
            <a:r>
              <a:rPr lang="en-GB" dirty="0"/>
              <a:t> di ”tenuto </a:t>
            </a:r>
            <a:r>
              <a:rPr lang="en-GB" dirty="0" err="1"/>
              <a:t>costante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6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Quindi</a:t>
            </a:r>
            <a:r>
              <a:rPr lang="en-GB" dirty="0"/>
              <a:t> 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esempio</a:t>
            </a:r>
            <a:r>
              <a:rPr lang="en-GB" dirty="0"/>
              <a:t> come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interpretano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22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il </a:t>
            </a:r>
            <a:r>
              <a:rPr lang="en-GB" dirty="0" err="1"/>
              <a:t>metodo</a:t>
            </a:r>
            <a:r>
              <a:rPr lang="en-GB" dirty="0"/>
              <a:t> per il test di </a:t>
            </a:r>
            <a:r>
              <a:rPr lang="en-GB" dirty="0" err="1"/>
              <a:t>ipotesi</a:t>
            </a:r>
            <a:r>
              <a:rPr lang="en-GB" dirty="0"/>
              <a:t> e la </a:t>
            </a:r>
            <a:r>
              <a:rPr lang="en-GB" dirty="0" err="1"/>
              <a:t>significatività</a:t>
            </a:r>
            <a:r>
              <a:rPr lang="en-GB" dirty="0"/>
              <a:t> non cambia niente rispetto </a:t>
            </a:r>
            <a:r>
              <a:rPr lang="en-GB" dirty="0" err="1"/>
              <a:t>alla</a:t>
            </a:r>
            <a:r>
              <a:rPr lang="en-GB" dirty="0"/>
              <a:t> regression </a:t>
            </a:r>
            <a:r>
              <a:rPr lang="en-GB" dirty="0" err="1"/>
              <a:t>lineare</a:t>
            </a:r>
            <a:r>
              <a:rPr lang="en-GB" dirty="0"/>
              <a:t> semplice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33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</a:t>
            </a:r>
            <a:r>
              <a:rPr lang="en-GB" dirty="0" err="1"/>
              <a:t>invece</a:t>
            </a:r>
            <a:r>
              <a:rPr lang="en-GB" dirty="0"/>
              <a:t> </a:t>
            </a:r>
            <a:r>
              <a:rPr lang="en-GB" dirty="0" err="1"/>
              <a:t>l’indice</a:t>
            </a:r>
            <a:r>
              <a:rPr lang="en-GB" dirty="0"/>
              <a:t> 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808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invece</a:t>
            </a:r>
            <a:r>
              <a:rPr lang="en-GB" dirty="0"/>
              <a:t> come cambia la </a:t>
            </a:r>
            <a:r>
              <a:rPr lang="en-GB" dirty="0" err="1"/>
              <a:t>stima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varianza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369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Questa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in </a:t>
            </a:r>
            <a:r>
              <a:rPr lang="en-GB" dirty="0" err="1"/>
              <a:t>realtà</a:t>
            </a:r>
            <a:r>
              <a:rPr lang="en-GB" dirty="0"/>
              <a:t> io vi </a:t>
            </a:r>
            <a:r>
              <a:rPr lang="en-GB" dirty="0" err="1"/>
              <a:t>avevo</a:t>
            </a:r>
            <a:r>
              <a:rPr lang="en-GB" dirty="0"/>
              <a:t> </a:t>
            </a:r>
            <a:r>
              <a:rPr lang="en-GB" dirty="0" err="1"/>
              <a:t>già</a:t>
            </a:r>
            <a:r>
              <a:rPr lang="en-GB" dirty="0"/>
              <a:t> </a:t>
            </a:r>
            <a:r>
              <a:rPr lang="en-GB" dirty="0" err="1"/>
              <a:t>accennato</a:t>
            </a:r>
            <a:r>
              <a:rPr lang="en-GB" dirty="0"/>
              <a:t>. Le X non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necessariamente</a:t>
            </a:r>
            <a:r>
              <a:rPr lang="en-GB" dirty="0"/>
              <a:t> continue.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categoriche</a:t>
            </a:r>
            <a:r>
              <a:rPr lang="en-GB" dirty="0"/>
              <a:t> e,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semplice, dummy (0 vs 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811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Sostanzialmente</a:t>
            </a:r>
            <a:r>
              <a:rPr lang="en-GB" dirty="0"/>
              <a:t> la variable dummy </a:t>
            </a:r>
            <a:r>
              <a:rPr lang="en-GB" dirty="0" err="1"/>
              <a:t>definisce</a:t>
            </a:r>
            <a:r>
              <a:rPr lang="en-GB" dirty="0"/>
              <a:t> due </a:t>
            </a:r>
            <a:r>
              <a:rPr lang="en-GB" dirty="0" err="1"/>
              <a:t>rette</a:t>
            </a:r>
            <a:r>
              <a:rPr lang="en-GB" dirty="0"/>
              <a:t> </a:t>
            </a:r>
            <a:r>
              <a:rPr lang="en-GB" dirty="0" err="1"/>
              <a:t>parallele</a:t>
            </a:r>
            <a:r>
              <a:rPr lang="en-GB" dirty="0"/>
              <a:t> per 0 e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1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È</a:t>
            </a:r>
            <a:r>
              <a:rPr lang="en-GB" dirty="0"/>
              <a:t> uno </a:t>
            </a:r>
            <a:r>
              <a:rPr lang="en-GB" dirty="0" err="1"/>
              <a:t>dei</a:t>
            </a:r>
            <a:r>
              <a:rPr lang="en-GB" dirty="0"/>
              <a:t> tanti </a:t>
            </a:r>
            <a:r>
              <a:rPr lang="en-GB" dirty="0" err="1"/>
              <a:t>mezzi</a:t>
            </a:r>
            <a:r>
              <a:rPr lang="en-GB" dirty="0"/>
              <a:t> </a:t>
            </a:r>
            <a:r>
              <a:rPr lang="en-GB" dirty="0" err="1"/>
              <a:t>utili</a:t>
            </a:r>
            <a:r>
              <a:rPr lang="en-GB" dirty="0"/>
              <a:t> per </a:t>
            </a:r>
            <a:r>
              <a:rPr lang="en-GB" dirty="0" err="1"/>
              <a:t>studiare</a:t>
            </a:r>
            <a:r>
              <a:rPr lang="en-GB" dirty="0"/>
              <a:t> la </a:t>
            </a:r>
            <a:r>
              <a:rPr lang="en-GB" dirty="0" err="1"/>
              <a:t>relazione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due o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variabili</a:t>
            </a:r>
            <a:r>
              <a:rPr lang="en-GB" dirty="0"/>
              <a:t>, con un doppio </a:t>
            </a:r>
            <a:r>
              <a:rPr lang="en-GB" dirty="0" err="1"/>
              <a:t>scopo</a:t>
            </a:r>
            <a:r>
              <a:rPr lang="en-GB" dirty="0"/>
              <a:t> possible: </a:t>
            </a:r>
            <a:r>
              <a:rPr lang="en-GB" dirty="0" err="1"/>
              <a:t>esplicativo</a:t>
            </a:r>
            <a:r>
              <a:rPr lang="en-GB" dirty="0"/>
              <a:t> e </a:t>
            </a:r>
            <a:r>
              <a:rPr lang="en-GB" dirty="0" err="1"/>
              <a:t>predittivo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0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Come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accennato</a:t>
            </a:r>
            <a:r>
              <a:rPr lang="en-GB" dirty="0"/>
              <a:t> </a:t>
            </a:r>
            <a:r>
              <a:rPr lang="en-GB" dirty="0" err="1"/>
              <a:t>all’inizio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contest di regression </a:t>
            </a:r>
            <a:r>
              <a:rPr lang="en-GB" dirty="0" err="1"/>
              <a:t>multipla</a:t>
            </a:r>
            <a:r>
              <a:rPr lang="en-GB" dirty="0"/>
              <a:t> </a:t>
            </a:r>
            <a:r>
              <a:rPr lang="en-GB" dirty="0" err="1"/>
              <a:t>bisogna</a:t>
            </a:r>
            <a:r>
              <a:rPr lang="en-GB" dirty="0"/>
              <a:t> stare </a:t>
            </a:r>
            <a:r>
              <a:rPr lang="en-GB" dirty="0" err="1"/>
              <a:t>attenti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relazione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I </a:t>
            </a:r>
            <a:r>
              <a:rPr lang="en-GB" dirty="0" err="1"/>
              <a:t>predittori</a:t>
            </a:r>
            <a:r>
              <a:rPr lang="en-GB" dirty="0"/>
              <a:t>, </a:t>
            </a:r>
            <a:r>
              <a:rPr lang="en-GB" dirty="0" err="1"/>
              <a:t>perché</a:t>
            </a:r>
            <a:r>
              <a:rPr lang="en-GB" dirty="0"/>
              <a:t> </a:t>
            </a:r>
            <a:r>
              <a:rPr lang="en-GB" dirty="0" err="1"/>
              <a:t>c’è</a:t>
            </a:r>
            <a:r>
              <a:rPr lang="en-GB" dirty="0"/>
              <a:t> il </a:t>
            </a:r>
            <a:r>
              <a:rPr lang="en-GB" dirty="0" err="1"/>
              <a:t>rischio</a:t>
            </a:r>
            <a:r>
              <a:rPr lang="en-GB" dirty="0"/>
              <a:t> di </a:t>
            </a:r>
            <a:r>
              <a:rPr lang="en-GB" dirty="0" err="1"/>
              <a:t>collinearità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785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L’altra</a:t>
            </a:r>
            <a:r>
              <a:rPr lang="en-GB" dirty="0"/>
              <a:t> volta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introdotto</a:t>
            </a:r>
            <a:r>
              <a:rPr lang="en-GB" dirty="0"/>
              <a:t> con la regression I </a:t>
            </a:r>
            <a:r>
              <a:rPr lang="en-GB" dirty="0" err="1"/>
              <a:t>concetti</a:t>
            </a:r>
            <a:r>
              <a:rPr lang="en-GB" dirty="0"/>
              <a:t> di </a:t>
            </a:r>
            <a:r>
              <a:rPr lang="en-GB" dirty="0" err="1"/>
              <a:t>varianza</a:t>
            </a:r>
            <a:r>
              <a:rPr lang="en-GB" dirty="0"/>
              <a:t> residua, “interna” e </a:t>
            </a:r>
            <a:r>
              <a:rPr lang="en-GB" dirty="0" err="1"/>
              <a:t>totale</a:t>
            </a:r>
            <a:r>
              <a:rPr lang="en-GB" dirty="0"/>
              <a:t>.</a:t>
            </a:r>
          </a:p>
          <a:p>
            <a:r>
              <a:rPr lang="en-GB" dirty="0"/>
              <a:t>Oggi con </a:t>
            </a:r>
            <a:r>
              <a:rPr lang="en-GB" dirty="0" err="1"/>
              <a:t>l’ANOVA</a:t>
            </a:r>
            <a:r>
              <a:rPr lang="en-GB" dirty="0"/>
              <a:t> </a:t>
            </a:r>
            <a:r>
              <a:rPr lang="en-GB" dirty="0" err="1"/>
              <a:t>facciamo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simile ma </a:t>
            </a:r>
            <a:r>
              <a:rPr lang="en-GB" dirty="0" err="1"/>
              <a:t>facendo</a:t>
            </a:r>
            <a:r>
              <a:rPr lang="en-GB" dirty="0"/>
              <a:t> un </a:t>
            </a:r>
            <a:r>
              <a:rPr lang="en-GB" dirty="0" err="1"/>
              <a:t>passo</a:t>
            </a:r>
            <a:r>
              <a:rPr lang="en-GB" dirty="0"/>
              <a:t> </a:t>
            </a:r>
            <a:r>
              <a:rPr lang="en-GB" dirty="0" err="1"/>
              <a:t>indietro</a:t>
            </a:r>
            <a:r>
              <a:rPr lang="en-GB" dirty="0"/>
              <a:t>, </a:t>
            </a:r>
            <a:r>
              <a:rPr lang="en-GB" dirty="0" err="1"/>
              <a:t>ovvero</a:t>
            </a:r>
            <a:r>
              <a:rPr lang="en-GB" dirty="0"/>
              <a:t> </a:t>
            </a:r>
            <a:r>
              <a:rPr lang="en-GB" dirty="0" err="1"/>
              <a:t>tornando</a:t>
            </a:r>
            <a:r>
              <a:rPr lang="en-GB" dirty="0"/>
              <a:t> ai </a:t>
            </a:r>
            <a:r>
              <a:rPr lang="en-GB" dirty="0" err="1"/>
              <a:t>processi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137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Nell’ottica</a:t>
            </a:r>
            <a:r>
              <a:rPr lang="en-GB" dirty="0"/>
              <a:t> di </a:t>
            </a:r>
            <a:r>
              <a:rPr lang="en-GB" dirty="0" err="1"/>
              <a:t>ottenere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capace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tempo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</a:t>
            </a:r>
            <a:r>
              <a:rPr lang="en-GB" dirty="0" err="1"/>
              <a:t>anche</a:t>
            </a:r>
            <a:r>
              <a:rPr lang="en-GB" dirty="0"/>
              <a:t> </a:t>
            </a:r>
            <a:r>
              <a:rPr lang="en-GB" dirty="0" err="1"/>
              <a:t>capire</a:t>
            </a:r>
            <a:r>
              <a:rPr lang="en-GB" dirty="0"/>
              <a:t> </a:t>
            </a:r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fattori</a:t>
            </a:r>
            <a:r>
              <a:rPr lang="en-GB" dirty="0"/>
              <a:t> lo </a:t>
            </a:r>
            <a:r>
              <a:rPr lang="en-GB" dirty="0" err="1"/>
              <a:t>influenzano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213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5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Quello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vogliamo</a:t>
            </a:r>
            <a:r>
              <a:rPr lang="en-GB" dirty="0"/>
              <a:t> </a:t>
            </a:r>
            <a:r>
              <a:rPr lang="en-GB" dirty="0" err="1"/>
              <a:t>capire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se la </a:t>
            </a:r>
            <a:r>
              <a:rPr lang="en-GB" dirty="0" err="1"/>
              <a:t>variazione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accidentale</a:t>
            </a:r>
            <a:r>
              <a:rPr lang="en-GB" dirty="0"/>
              <a:t> o </a:t>
            </a:r>
            <a:r>
              <a:rPr lang="en-GB" dirty="0" err="1"/>
              <a:t>c’è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sistematica</a:t>
            </a:r>
            <a:r>
              <a:rPr lang="en-GB" dirty="0"/>
              <a:t>, per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fa </a:t>
            </a:r>
            <a:r>
              <a:rPr lang="en-GB" dirty="0" err="1"/>
              <a:t>l’analisi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Varianza</a:t>
            </a:r>
            <a:r>
              <a:rPr lang="en-GB" dirty="0"/>
              <a:t>, </a:t>
            </a:r>
            <a:r>
              <a:rPr lang="en-GB" dirty="0" err="1"/>
              <a:t>ovvero</a:t>
            </a:r>
            <a:r>
              <a:rPr lang="en-GB" dirty="0"/>
              <a:t> </a:t>
            </a:r>
            <a:r>
              <a:rPr lang="en-GB" dirty="0" err="1"/>
              <a:t>l’ANOVA</a:t>
            </a:r>
            <a:r>
              <a:rPr lang="en-GB" dirty="0"/>
              <a:t>. </a:t>
            </a:r>
            <a:r>
              <a:rPr lang="en-GB" dirty="0" err="1"/>
              <a:t>L’Anova</a:t>
            </a:r>
            <a:r>
              <a:rPr lang="en-GB" dirty="0"/>
              <a:t> serve per </a:t>
            </a:r>
            <a:r>
              <a:rPr lang="en-GB" dirty="0" err="1"/>
              <a:t>testare</a:t>
            </a:r>
            <a:r>
              <a:rPr lang="en-GB" dirty="0"/>
              <a:t> se </a:t>
            </a:r>
            <a:r>
              <a:rPr lang="en-GB" dirty="0" err="1"/>
              <a:t>almeno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medie</a:t>
            </a:r>
            <a:r>
              <a:rPr lang="en-GB" dirty="0"/>
              <a:t> </a:t>
            </a:r>
            <a:r>
              <a:rPr lang="en-GB" dirty="0" err="1"/>
              <a:t>ottenute</a:t>
            </a:r>
            <a:r>
              <a:rPr lang="en-GB" dirty="0"/>
              <a:t> con un </a:t>
            </a:r>
            <a:r>
              <a:rPr lang="en-GB" dirty="0" err="1"/>
              <a:t>livello</a:t>
            </a:r>
            <a:r>
              <a:rPr lang="en-GB" dirty="0"/>
              <a:t> </a:t>
            </a:r>
            <a:r>
              <a:rPr lang="en-GB" dirty="0" err="1"/>
              <a:t>diverso</a:t>
            </a:r>
            <a:r>
              <a:rPr lang="en-GB" dirty="0"/>
              <a:t> del </a:t>
            </a:r>
            <a:r>
              <a:rPr lang="en-GB" dirty="0" err="1"/>
              <a:t>fattore</a:t>
            </a:r>
            <a:r>
              <a:rPr lang="en-GB" dirty="0"/>
              <a:t> </a:t>
            </a:r>
            <a:r>
              <a:rPr lang="en-GB" dirty="0" err="1"/>
              <a:t>sperimentale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diversa</a:t>
            </a:r>
            <a:r>
              <a:rPr lang="en-GB" dirty="0"/>
              <a:t> </a:t>
            </a:r>
            <a:r>
              <a:rPr lang="en-GB" dirty="0" err="1"/>
              <a:t>dalle</a:t>
            </a:r>
            <a:r>
              <a:rPr lang="en-GB" dirty="0"/>
              <a:t> alter.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959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con </a:t>
            </a:r>
            <a:r>
              <a:rPr lang="en-GB" dirty="0" err="1"/>
              <a:t>pv</a:t>
            </a:r>
            <a:r>
              <a:rPr lang="en-GB" dirty="0"/>
              <a:t>&gt;a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9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Esempio</a:t>
            </a:r>
            <a:r>
              <a:rPr lang="en-GB" dirty="0"/>
              <a:t> con </a:t>
            </a:r>
            <a:r>
              <a:rPr lang="en-GB" dirty="0" err="1"/>
              <a:t>pv</a:t>
            </a:r>
            <a:r>
              <a:rPr lang="en-GB" dirty="0"/>
              <a:t>&gt;a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124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719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05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Vogliamo</a:t>
            </a:r>
            <a:r>
              <a:rPr lang="en-GB" dirty="0"/>
              <a:t> </a:t>
            </a:r>
            <a:r>
              <a:rPr lang="en-GB" dirty="0" err="1"/>
              <a:t>farlo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funziona</a:t>
            </a:r>
            <a:r>
              <a:rPr lang="en-GB" dirty="0"/>
              <a:t> </a:t>
            </a:r>
            <a:r>
              <a:rPr lang="en-GB" dirty="0" err="1"/>
              <a:t>analitica</a:t>
            </a:r>
            <a:r>
              <a:rPr lang="en-GB" dirty="0"/>
              <a:t>, semplice o </a:t>
            </a:r>
            <a:r>
              <a:rPr lang="en-GB" dirty="0" err="1"/>
              <a:t>multipla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621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 </a:t>
            </a:r>
            <a:r>
              <a:rPr lang="en-GB" dirty="0" err="1"/>
              <a:t>penso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davvero</a:t>
            </a:r>
            <a:r>
              <a:rPr lang="en-GB" dirty="0"/>
              <a:t> H0 vera o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dovuto</a:t>
            </a:r>
            <a:r>
              <a:rPr lang="en-GB" dirty="0"/>
              <a:t> ai </a:t>
            </a:r>
            <a:r>
              <a:rPr lang="en-GB" dirty="0" err="1"/>
              <a:t>livelli</a:t>
            </a:r>
            <a:r>
              <a:rPr lang="en-GB" dirty="0"/>
              <a:t> </a:t>
            </a:r>
            <a:r>
              <a:rPr lang="en-GB" dirty="0" err="1"/>
              <a:t>scelti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276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 non </a:t>
            </a:r>
            <a:r>
              <a:rPr lang="en-GB" dirty="0" err="1"/>
              <a:t>posso</a:t>
            </a:r>
            <a:r>
              <a:rPr lang="en-GB" dirty="0"/>
              <a:t> </a:t>
            </a:r>
            <a:r>
              <a:rPr lang="en-GB" dirty="0" err="1"/>
              <a:t>scegliere</a:t>
            </a:r>
            <a:r>
              <a:rPr lang="en-GB" dirty="0"/>
              <a:t>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livelli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363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notazione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impoirtante</a:t>
            </a:r>
            <a:r>
              <a:rPr lang="en-GB" dirty="0"/>
              <a:t>, X e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15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Innanzitutto</a:t>
            </a:r>
            <a:r>
              <a:rPr lang="en-GB" dirty="0"/>
              <a:t>,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funzione</a:t>
            </a:r>
            <a:r>
              <a:rPr lang="en-GB" dirty="0"/>
              <a:t> </a:t>
            </a:r>
            <a:r>
              <a:rPr lang="en-GB" dirty="0" err="1"/>
              <a:t>lineare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406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come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interpreta</a:t>
            </a:r>
            <a:r>
              <a:rPr lang="en-GB" dirty="0"/>
              <a:t> la </a:t>
            </a:r>
            <a:r>
              <a:rPr lang="en-GB" dirty="0" err="1"/>
              <a:t>pendenza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6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 qui </a:t>
            </a:r>
            <a:r>
              <a:rPr lang="en-GB" dirty="0" err="1"/>
              <a:t>tutto</a:t>
            </a:r>
            <a:r>
              <a:rPr lang="en-GB" dirty="0"/>
              <a:t> semplice, ma come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stima</a:t>
            </a:r>
            <a:r>
              <a:rPr lang="en-GB" dirty="0"/>
              <a:t>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retta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1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le </a:t>
            </a:r>
            <a:r>
              <a:rPr lang="en-GB" dirty="0" err="1"/>
              <a:t>formule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65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Dunque</a:t>
            </a:r>
            <a:r>
              <a:rPr lang="en-GB" dirty="0"/>
              <a:t>, Andiamo a Vedere </a:t>
            </a:r>
            <a:r>
              <a:rPr lang="en-GB" dirty="0" err="1"/>
              <a:t>un’applicazione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E4E21-3C4B-CE4B-A599-29B03B9D5C1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84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5E8B-0A2E-4729-CEAA-1CF71373E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3D0EC-7EE4-56F0-18E2-E5C09B199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7FAC4-2A13-01C2-99F9-529DCA8D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60D11-878E-52A6-B670-794BF346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F34EC-51E9-D6B4-37F5-D6F3574A4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79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934C-EE8B-0AD6-D5CD-0259A7D4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8EE33-849D-3571-4017-1137B27AB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C600-96A0-79E0-801A-F17B1A55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1D22-940C-36DD-B64B-8A4730B2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2E0AE-4470-7DBA-0CC7-719F583F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0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7E6AF-67DC-7154-44E6-78C890217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25454-F5C3-3138-CBC9-0A8C2E037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7B33-D0C3-69C2-5363-8F285A5F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5/26/25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144C-0EC4-B013-E1C4-BD38D80E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E6033-6682-FCF4-C008-20F40415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9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856C-26F4-BA0F-C330-62E68E1D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53700-E31D-D077-266B-BB00E774A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8EFD3-2DD7-1EBA-8B6A-B5DC0001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5/26/25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56E1A-5088-F73F-8993-0E0C6003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E595-8568-0195-2E43-8F82D1C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9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2D02-00BA-DCE4-0764-3ADE3568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C0A40-EC14-D317-BCD6-38C6683BA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428D1-AB64-15F3-E148-BC91CCEF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5/26/25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7629E-7BD8-BD78-7079-A63F6B3A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30B9A-D386-3649-8140-B969EE9E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87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850B-30B6-B693-29CA-54E4F7D1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29AA3-D052-55AE-40BA-E4F776183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46BB0-C989-7E96-C60E-4CEB96113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5BEE4-7A61-5B6C-72A4-71B920C3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623CC-CA76-4AA3-780D-2BF3414CC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353C-4C0B-C9D2-EF99-580A7A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1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A566-A140-914C-C3A0-1A332BC1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B5B61-420A-4219-6A96-EBCF972F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9E8DF-F9A4-FA8E-0C43-F5A6F2612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83C99-FBB6-EB6A-2ED1-D7D3B4EAA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B8D1-DB2D-CB18-7446-E20622A3B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1010-3151-A79D-771A-75834DB50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5/26/25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0A65A-528B-B7BF-29C5-ADF6EEA6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41790-2CB2-C0BD-910D-96CF59C0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5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F57C6-57B3-20E9-3275-1769762A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ACACC-1BD2-5D37-35EC-840A946A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5/26/25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B3280-A977-2581-23BC-DF0B7E950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351DE-7A88-AB1D-1E6A-848557C9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AD37D-8571-6196-5A5C-CA076B9F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5/26/25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0B286-8EE2-F707-2833-3EB3D102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D0FFD-0CDC-1AC4-0F23-B89097C8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3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B4BB-9256-94CF-28FA-8F8876DB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9402-F967-92B3-F878-CA5373962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5A75D-7469-9C8F-0DD0-78121B3A4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A47C2-452F-146B-3D44-258920B1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CAF4A-2C71-9D00-3D32-2C9661E3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5781-FE62-975F-CDA8-CE29E99D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8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5E36-2D68-9E09-556F-CC65A5BD5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3097D3-E282-C56C-1777-55E39F204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79522-0171-D371-E39B-A8DA5B9BB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E6271-9789-3930-E642-A82B2390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5/26/25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82A1-1779-3BCD-0466-D0A34A159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F4105-3319-B003-3593-6CBE619C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2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EA17-BD81-C165-FF67-C48247C1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28048-C8ED-E0A9-EAF4-19F338D7D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F05DE-D8C5-5478-48FB-19E9E10BD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5/26/25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03A3-2F3A-A5BE-FA54-050576C7A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807DE-5905-A112-421A-4FA6DF5BE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4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C93B-4ECD-DF83-401C-ED0114279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2954226"/>
            <a:ext cx="5555624" cy="2232199"/>
          </a:xfrm>
        </p:spPr>
        <p:txBody>
          <a:bodyPr anchor="t">
            <a:normAutofit/>
          </a:bodyPr>
          <a:lstStyle/>
          <a:p>
            <a:pPr algn="l"/>
            <a:r>
              <a:rPr lang="en-GB"/>
              <a:t>Regressione Lineare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F3FFD3A-0DE1-561F-C589-0CA8614F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15" r="15708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49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83704-7F64-404A-730A-DB035976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3A5782-6C2B-C09C-7B2A-1EB927A0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FDFA4-DABF-2FAA-38D7-F267B4704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AD99E-C70B-809C-3A03-8F4246B9B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711200"/>
            <a:ext cx="7594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8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9C30A-767C-BB7A-E3B8-FB54942C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594C29-C670-FE1A-5FBD-4B60C0BF3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F890F-3897-9AD2-DB48-C3F011BD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A05CF-2AC6-7B00-C4A1-6F4102AE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4436"/>
            <a:ext cx="7772400" cy="44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191DA-0CB5-C8E8-4810-B157D99B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952F94-4BB5-45B2-8459-5A4D4BF03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B7052-DB09-E062-4F37-613AEEF27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B59F7-9A9C-A1C6-340E-927E3629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2282"/>
            <a:ext cx="7772400" cy="46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2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8D683E-2F35-1050-60B2-70EDBB86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141A9-C52B-6F03-4FE9-A3FD1DDBA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08101-4098-FA60-DE05-CEC167CA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EE412-DF22-6AD6-52B5-ABA357FF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3288"/>
            <a:ext cx="7772400" cy="47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4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E45E9-ADCE-C6AB-C993-B30123CB1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B787AA-65E2-FFEE-4D1E-DF07ED0FC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E3DA22-7349-7B45-AB61-5B3D733D0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C39E7D-2048-40B2-53CF-877FDD22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916478"/>
            <a:ext cx="6997700" cy="3543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B334DC-0EFD-9855-6C75-B20BA888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223" y="4939838"/>
            <a:ext cx="2793553" cy="9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31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962E1-3049-8F5A-79EE-F7E25004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556EB2-A176-05A5-DFAA-74A2CCA83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BC9F6-A6D7-4C7D-AF89-D6CEE9F1E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B03E98-6393-F463-26B2-7556BC3C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95206"/>
            <a:ext cx="7772400" cy="586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7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70303-156B-FF36-A482-A72152408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F069CC-7072-B677-4472-8F61C1E3E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A8A453-5177-9DE7-E93B-45F7FFEF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8876F-4CDC-5946-379E-968AC06F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6805"/>
            <a:ext cx="7772400" cy="544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26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82D2A-5FCD-A30B-E99D-7FADB43D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CF592E-0C17-4404-B0B5-1BF5FC276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B275C-D9F6-4229-AE8E-754F44FE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39FA0-283A-A78E-6CAF-20080420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3926"/>
            <a:ext cx="7772400" cy="56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5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81CAE-F398-6078-3891-993A67CA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DADF79-A41F-7552-5546-EF56A602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26791E-51D8-2031-9892-1438079F9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D4752-C817-4783-BE84-559FED1B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15699"/>
            <a:ext cx="7772400" cy="52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7689F-CC1F-BCED-84EB-6D38FD4D8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9982DB-3C71-5074-F2A9-AD263D58F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C5CED5-917E-02B3-809F-7EE7343DD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02783-BC07-8419-509B-F20E9AA57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30695"/>
            <a:ext cx="7772400" cy="519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0E4E3-3435-51F1-9921-E53E780B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920" y="561763"/>
            <a:ext cx="8402159" cy="57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96777B-0C76-5617-6CB4-B13F2C95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0B071D-7A6A-7CAA-2F6E-A7B63A71D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D841E-0867-1ECB-8B75-8FB388B5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8FF77-500B-C760-E35D-6E479164A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1543"/>
            <a:ext cx="7772400" cy="57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773FF-2735-645A-9CF9-8076CD460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433DA8-EA64-9307-1FC3-CEEB5862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6F2D64-5E02-A150-F9B7-4D76084E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F7DB8-8570-3FCC-5EE8-17DFBB91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6982"/>
            <a:ext cx="7772400" cy="47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76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B2640-5E5A-87C5-CB0F-7AE1FB904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FD7E52-E13B-B8CB-73CB-C6A0331D0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B31FEC-C2A9-9DDC-CAA6-36FE0E3E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990AE-A40F-57DF-332B-97EC302F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6725"/>
            <a:ext cx="7772400" cy="5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5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FC0DA-579D-20B8-5C43-9D602B5A3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1F681E5-5E15-090D-432E-15E744791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FCE8E-78F4-B7F6-098B-E0D07D479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141DB2-B6EA-1CFE-F8AD-0DB4CB8C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76072"/>
            <a:ext cx="7772400" cy="55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4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A7356-F78E-6BBB-1356-8EE16644C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0B0E00-7321-ADC7-C0F6-B3DBB890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469ED-EDE8-6424-9081-724030155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73BF48-692A-CFB7-771E-45F487B5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2465"/>
            <a:ext cx="7772400" cy="56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162A46-94EB-0015-8E9C-1524DB1C8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C3506-1D38-98DD-A115-EEE35391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661EEB-EACF-3F8C-477C-E2F2FDE43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2A321-A6C6-FC5A-5C07-52057494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5940"/>
            <a:ext cx="7772400" cy="57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55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92810-68C7-EEFD-4588-D91C4250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86725-3289-3DD8-2EA6-A853D2689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83B6B2-653C-26D8-9DD9-C190242BB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D8DBD-F715-440B-D7DA-3B330C9C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73516"/>
            <a:ext cx="7772400" cy="49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4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F53DE-09EA-1011-8D70-674AB68B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5F15BD-8DF6-E6EA-2F17-17D9FE0C8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35355-214E-45F0-8FDF-AB2FED28B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DE715-07CC-6168-16E5-5682168EF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5313"/>
            <a:ext cx="7772400" cy="48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2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22796-2B17-1F70-CA25-75900A9A9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610E03-34B9-0156-8125-734F8B5FC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4B65A6-C0A2-CDDC-7468-A922BCC17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3EC31-D9FB-1DB6-DF16-277882DF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59541"/>
            <a:ext cx="7772400" cy="49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0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8405B-A51E-2362-F3A1-79E4FDE13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3F14B6-EA49-8147-3551-781CB588C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81DE6A-B5CA-5A6C-8F7E-7BF6EA0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92F9A-6221-B373-9D03-253095CE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630"/>
          <a:stretch/>
        </p:blipFill>
        <p:spPr>
          <a:xfrm>
            <a:off x="2971800" y="311727"/>
            <a:ext cx="6248400" cy="915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A2140-813E-E4E7-807D-5BF43A30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4066"/>
            <a:ext cx="7772400" cy="5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9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12C51-614A-2476-917C-ED3AB6B61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88F301-3FA5-E8CA-EFD8-B3118E35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08EFEF-0E7B-04E6-BCEC-4C20AA52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C0813-28BA-9C2E-8CF0-93F715A1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4528"/>
            <a:ext cx="7772400" cy="532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1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BB1BC8-5E8B-A34E-49AD-011FA15A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83F78-A813-25D2-48E9-68B36901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58F5D-0DDE-8E33-4464-E3C72DC9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89BD11-2F35-F598-A2D3-B207C94C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8200"/>
            <a:ext cx="7772400" cy="26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1AE64-1AF3-D818-EAD0-B1A537F3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D6704-201B-555D-99F6-BC53DE868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2418E4-43C8-CA0F-21B5-FC52EB5D6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B6ECF-3222-E86A-E16B-B9E1ADA8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3328"/>
            <a:ext cx="7772400" cy="485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14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BEBEF-F008-B6C3-E95A-5740A509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7A1101-96EB-7984-69E1-F4D9F48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7C914A-313B-A57C-D1D3-A4553F33B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6615D-51F5-FA6E-400E-3F4DCD48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6963"/>
            <a:ext cx="7772400" cy="35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7F7BE-D8BE-8444-C88C-4B20085B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56559C-E3C1-4350-ED2D-784C59535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3568B1-52F1-05B0-87E4-468049B0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00A72-1DD5-21B0-4E59-CA58B1D1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56442"/>
            <a:ext cx="7772400" cy="37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04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316A6-92B0-AF8F-40EA-2DA0DA4C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C7C2E7-6C81-73C8-FC37-4FB6BDC2F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D52F47-8E00-FA8E-75EB-8903AB96C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04306-25E8-C689-9841-8BD1C0741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03808"/>
            <a:ext cx="7772400" cy="50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26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90772-5D4D-BE94-A966-ADF2826C8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D72BBB-B15C-7228-25BF-A3DD5292C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12B922-0782-1D54-E5C9-B6003B9CA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97AACD-4B51-E5B2-9FA8-AA99DA3E1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0060"/>
            <a:ext cx="7772400" cy="255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D87B61-C0CB-A028-5454-7D76B207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37300"/>
            <a:ext cx="7772400" cy="229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705C4-6116-DE10-E113-FE13EF02C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406003"/>
            <a:ext cx="7772400" cy="80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73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2D325-46B1-0B60-5270-C597127D9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D2DA40-71A2-0C75-040E-80EEB2F8F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531D6-CF13-840C-F2CD-DCA81BE68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CBA124-DA73-5C1F-E89E-4F89DB90D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49376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24E744-8680-ADFC-5F61-10C39683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142285"/>
            <a:ext cx="7772400" cy="171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47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7F9ECE-8D86-8FEE-EF29-D3B56DD9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A15873-93A0-F4E4-49BC-2575793F1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3A1EF-B1DD-ECF8-E5C9-6E23D1817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0B0F6-050E-8899-5393-F8359CB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008"/>
            <a:ext cx="7772400" cy="2071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AD8F4-ED8E-09C7-1182-B2E6CCCB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71012"/>
            <a:ext cx="7772400" cy="70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570C5-8444-5619-C161-318246ED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02427"/>
            <a:ext cx="731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3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A74CC-D170-6AD1-4F28-CD3B3A14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E06848-904B-CED8-2E34-3EBAEAEE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DAD6A6-3E22-1DF9-D9DA-6DEE8DE14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0D4F6-390A-085A-F8D5-1679D5C2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21" y="2064036"/>
            <a:ext cx="7772400" cy="27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33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D48C4-AD6F-0716-EEC1-89A286B7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21ED8E-11E1-3405-613A-2A558EAA7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5EA4D-E11F-1304-95AD-6836768FA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1D1FB-A871-9699-3096-7ED88DB4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368"/>
            <a:ext cx="7772400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127A7-3FA9-F2D7-EA6F-3E16A6A4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9B661E-590D-ADCC-90AB-7C4D4C58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5B08ED-204A-D38D-C534-3648C6E27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8F7DD-6F80-9F44-D264-6CA83A17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644650"/>
            <a:ext cx="7239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5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9688F-B17E-5D67-A208-38A19392D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12E312-77C3-F8A4-FCD7-05816BEE5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77348B-79A3-A181-5904-710DC230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105AA-8F5F-246D-26C9-618B7A55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7400"/>
            <a:ext cx="7772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C42E03-878B-FAE5-4242-E03A484E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26728C-E641-AB15-FC81-53C30166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4C0B1A-FD2D-9F55-F5CD-973F43673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C7DA7-CF08-802E-AA50-57A4E2DA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8009"/>
            <a:ext cx="7772400" cy="48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7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0898B2-2B5A-BF0F-D15A-0068525E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5B7ED4-DAD2-4FAF-D532-524F8E6C1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67903C-0746-0913-C6B9-CBE962313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15AD6-5C5E-EDFB-0F5C-8CB5A6809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21052"/>
            <a:ext cx="7772400" cy="34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7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821737-93B2-A446-DD6E-BFE43EEAC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F60FEF-5065-A141-19F1-061530D5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FEF89-9D07-4C68-7D33-DFAE604F1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68F161-9E30-AFB7-9FEC-DED6D17A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02922"/>
            <a:ext cx="7772400" cy="34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70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F53F8-2377-CCE1-D342-7DEC288F1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5171F1-8C67-43A8-A5A7-558E30BD5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9FCA7A-67B5-E1CB-3B3B-D5B4E21A1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1F507-1487-8688-BFC8-527FBC41F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4225"/>
            <a:ext cx="7772400" cy="45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198E4E-08FC-8E65-16BF-21934226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8BDEE6-78E5-B875-67EE-FC122712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E682A2-CBAA-826C-EA9A-4779263F8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F4ABEA-3546-B86D-DE4E-BC28C355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1370"/>
            <a:ext cx="7772400" cy="32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41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2ABAD-2CD3-1E30-7C82-AEDE32F7F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E9A656-79F4-4983-0520-9C28E54A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B9B204-AE9A-03DC-1114-A23504F22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A0562-CC40-4066-7AE9-AF59292B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5179"/>
            <a:ext cx="7772400" cy="526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8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303B90-3F82-B86F-2132-747A8F6E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088ED3-C612-4445-AF1A-2AA336241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A5A601-E977-75D4-6320-9406C4DE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E73A89-E884-6B8E-148F-8DB3A064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46186"/>
            <a:ext cx="7772400" cy="51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7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4A2099-82A8-0E39-6E8F-E222B195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0B06E0-A85E-0F4B-2856-440FB195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A1CC1-3A98-B1FB-0C05-3B1852844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5E8190-BCD7-C01A-6744-0421EEFB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294" y="535016"/>
            <a:ext cx="7199411" cy="56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09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F9ECE-8D86-8FEE-EF29-D3B56DD9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0B0F6-050E-8899-5393-F8359CB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71008"/>
            <a:ext cx="7772400" cy="2071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AD8F4-ED8E-09C7-1182-B2E6CCCB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71012"/>
            <a:ext cx="7772400" cy="70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570C5-8444-5619-C161-318246EDC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02427"/>
            <a:ext cx="7315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9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A200C-C8A9-C626-B9DE-37C29CCCD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C6BE83-0CB5-6C85-733B-0E59E250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ECE1F4-FAD7-7ECA-9E60-25FDFA42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AE635-2649-AFC5-DE76-CF5F3C59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86034"/>
            <a:ext cx="7772400" cy="568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24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74CC-D170-6AD1-4F28-CD3B3A145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50D4F6-390A-085A-F8D5-1679D5C2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21" y="2064036"/>
            <a:ext cx="7772400" cy="27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3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D48C4-AD6F-0716-EEC1-89A286B7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11D1FB-A871-9699-3096-7ED88DB49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368"/>
            <a:ext cx="7772400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1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9F0BE9-F373-9826-3A22-F3624308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B9F7AD-3531-6FBB-86B0-5C388D025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B1EFC-7082-E649-36F1-7886916D4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CBD1E-13BB-2178-BBC4-78FB9BE6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8159"/>
            <a:ext cx="7772400" cy="54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6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17B31-FC74-9918-A88E-780E8E8F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2A4BF-B851-29A5-E6D4-CD489160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56A7-FD65-CBF7-B295-FE432390B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9AEBB-C60B-81AF-1DB8-6A80126F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621"/>
            <a:ext cx="7772400" cy="55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0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4EDE4-16A9-BE38-BB51-1CCD46A02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DB438C-6E50-87EC-A29D-1FDC2425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FC5E7F-42FE-087D-BC86-135FF9CE3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B9EFAD-97EF-DE2C-A854-A591AB55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5507"/>
            <a:ext cx="7772400" cy="53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9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8E198-014E-A96F-1825-BC0F9E6EB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21AFEF-1671-14E1-811E-FD00747BD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8B2DE-68EA-3A1C-1F43-43CA15D73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27EE5F-7DF8-D9A4-A776-1F30096A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24936"/>
            <a:ext cx="7772400" cy="520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47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C5E9F7-EA01-D905-8621-1F7EBD94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FFE0E-8175-BD27-9B61-C17225D2F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BFE89-5A15-725D-4A71-201E2E495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660EE4-271F-B900-19F6-73A5E8E5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48528"/>
            <a:ext cx="7772400" cy="51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0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778CC-13D6-6A5C-A2B4-BDBF39276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38A203-7B39-D65F-C4ED-AFDF4D7D3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B8A1-EE42-9F73-3BE4-95F1FF25B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4E1FA-FC8E-0BF7-9B56-6558A64E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1392"/>
            <a:ext cx="7772400" cy="53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72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1E33B-5971-881E-B69D-BAAE408AE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9165E0-C666-149A-C03C-49C1F320C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E86A85-65DA-0C25-C3FD-D254C7A45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54930D-14B1-2D73-5F50-45E19173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0596"/>
            <a:ext cx="7772400" cy="533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88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8A0C7-DECA-F369-F010-05D933C84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47DA86-ED7C-50D8-2111-5EFAF1C7B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BF3C98-3167-F8F8-A086-E60AB1AA4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75A1A-6BE5-DBCC-EF67-C64442B55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78914"/>
            <a:ext cx="7772400" cy="53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0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DD4D-6530-C43D-A5FE-E7C1A428D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FA06A1-ADCB-746E-C294-3C5E2E929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7AB8E-F1BE-8754-5833-924B7E0E0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0682AE-83C5-BC3C-BA8E-0595ED48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666750"/>
            <a:ext cx="7607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6F774-F692-D5B6-6A4F-0F284520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E955048-71ED-A88A-7FEB-EDE761155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0B321-D522-23A4-9AAF-5036CCF3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0BC3F-BA86-4037-04BD-09515C49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6024"/>
            <a:ext cx="7772400" cy="424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6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4805D-5962-911E-085B-5C8254C7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47CE5A-6029-73EC-1058-A83AA9F18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EE8035-4332-245C-3036-67AB5912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C0AC16-D840-208B-B2FF-9B60A3D9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27671"/>
            <a:ext cx="7772400" cy="54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6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B01BD-0552-B12A-68DF-1356B286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115C4EE-C64E-3F3D-7844-B3C568956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D524E5-8C13-49A2-560D-387911C7C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4B38A6-A475-B985-3D30-CE081B2C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03786"/>
            <a:ext cx="7772400" cy="54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014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5FF14-0E50-073A-74B8-131F0007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99E02B1-3EC3-7B8E-B3E1-5B69CE95E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75067-C2BC-F15B-69A2-CC5E05AB5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6A8C0-4876-F04C-5877-AEDB8E47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5110"/>
            <a:ext cx="7772400" cy="48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1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BD304-9D74-B6E6-B5A2-164EDDC26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32C448-B56D-C414-1970-3C8978FD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C00E14-9F4C-55F5-26F7-6BD044204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2B9A0-12FE-88B1-EAD2-F1470C81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57584"/>
            <a:ext cx="7772400" cy="55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514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FD1152-CF57-00B2-D8F0-E1CD2C49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38F13A-FA05-CDAF-5F23-4FA69ED94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E11B58-0365-E207-DCAF-640152648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D5A52-8A68-3536-25BF-9A1473BA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2453"/>
            <a:ext cx="7772400" cy="5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5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87C2B-AD75-BEF7-B7B6-87742CF9C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1E64B-E8BB-FC54-9D72-F701FB3D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2AFBB0-1B44-64C7-DC08-799891437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33859B-52E9-7940-99C6-34DA6E1D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7195"/>
            <a:ext cx="7772400" cy="43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07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296627-5180-8569-24B0-A83CCCDDB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F9B523-EAD5-F474-CD05-524C4499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C1A7A-8135-0451-4833-864337619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0717D-0797-A716-4033-FBF7418F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4598"/>
            <a:ext cx="7772400" cy="488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96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8DEE9-C970-CCE5-D6EB-FD86EB00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84EEBA-FB92-81B8-0B0B-9F1603D6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EAFF0-C17F-035D-14DF-B0703D826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81FC4-F482-26B1-029D-80313E2AB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09800" y="937946"/>
            <a:ext cx="7772400" cy="49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7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1EDAD-ED62-3666-F965-C4B8DD94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E035435-9B21-2BB3-E25D-E1F3ECDE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4EFE20-F33C-3DA6-5C85-AAD3545E2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3B236B-71B2-AF51-DACE-4CEFDEFA6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69132"/>
            <a:ext cx="7772400" cy="45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8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30493-8695-BC09-9F9E-E3F5301ED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EF28-4210-44F1-9628-A6BDF676C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85684-FE02-67A3-F011-8F549E9BA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172E9-1650-B264-D2CA-69C8ED35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889000"/>
            <a:ext cx="7594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2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D3E7E-C2AB-81EA-4F1C-C1CBA5D8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97D2E-27CE-4D50-D952-A3ABE6076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47D08B-B2FC-658C-7712-0867C9D2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504654-0DF6-0DC6-0AF3-48C4BC238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09738"/>
            <a:ext cx="7772400" cy="403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6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B3D80F-28D5-6208-448B-B96E1001A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BBFB3E-2EEB-1D8B-F19B-F9779A0AC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429AD-436A-CD0D-11E5-88F5CA4E3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B7C60-1A42-4972-DE70-C23BD877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5444"/>
            <a:ext cx="7772400" cy="46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00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27379-8218-775F-BF3F-2378E40BA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CCFC42-FEA9-4686-A183-B9ADF0E8B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581B6-BA48-0ED9-A5AA-ED72DE915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7F144-E560-1E16-1634-B051893A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98781"/>
            <a:ext cx="7772400" cy="52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6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8D60A-4C40-1542-806A-A1FC9BA47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FFB5E5-4874-F234-42DE-9BF007F2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70596-4860-DABD-FC50-955D87A8E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24220-8645-DCF6-D208-3351C38D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7764"/>
            <a:ext cx="7772400" cy="40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5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90DFC-8AA2-B944-EEF5-C6E4D571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3F4D67-4747-0040-AB39-784E2F80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6AC346-2A9B-BAFE-BC26-2902C7705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E6275-0012-234A-F565-FC17BB4C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3163"/>
            <a:ext cx="7772400" cy="42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7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1728E-59DC-7A43-DACD-D854CE8B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EE3425-BCC7-99A4-5EB5-106BC4718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A7E1FE-C78C-8D5C-047E-E681C08C4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E809B8-D1EF-9930-7150-04194BB0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0579"/>
            <a:ext cx="7772400" cy="43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8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9F1E8-926F-3DCB-ACAC-0B364002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CCF0A0-BBC0-A759-BA56-F428F1A64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B126EB-CC5A-4B42-4C8A-6DFED439A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9D881-AD8C-EABC-586F-C602FF90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8627"/>
            <a:ext cx="7772400" cy="46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01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81181-32D9-35E5-7792-B6A16FDF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76C8FD-1C25-57B8-E9A3-8CB024E1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065BA-FADE-BB98-5D33-6D35A353C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F6C5A-EC14-C619-A2F1-755D72B6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29761"/>
            <a:ext cx="7772400" cy="519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107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36CCC-B2DF-9C7A-C25D-8A170C41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97D3D2-BACB-21F2-98D3-72C4B3742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BF989-F144-87F8-A75A-C9610C0B2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9A961-E490-EE1F-8CFC-8835D800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9938"/>
            <a:ext cx="7772400" cy="43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84853-9759-77AA-0EEE-CE29DC4E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BD6DA7-24E8-9343-8DA2-840D539F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80A07-77C9-8E54-4207-AA79DD5D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4BCC1-495F-4FF4-BC33-0920355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1934"/>
            <a:ext cx="7772400" cy="543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0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B4EEB-B160-849A-2D81-9E713FCF5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9BC180-F897-8276-9864-68734E212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3B2A25-2E81-19DE-F621-B225671A0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396F4-EA96-3CA3-DCF6-4FF1316D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565150"/>
            <a:ext cx="7632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53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000F8-C3DB-F5AE-5C7B-4B95866F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F5DAD0-D3C1-0A31-39E3-8E4DCCFF5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CC7DBC-A564-5313-7E6E-FA0F9CC62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D334F-4A6E-A457-7088-FEFFDACDF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8530"/>
            <a:ext cx="7772400" cy="54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677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17F3F-9D6B-78ED-1793-76361761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8EB1B2-E52C-E860-1182-C1B1123A6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202BAA-1CF6-AD1B-BC56-06ED9DC2E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11C87-A876-1EC3-3371-99B5C910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564"/>
            <a:ext cx="7772400" cy="53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109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496572-DCDF-6B2A-0DC9-74BB73E0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0BBF29-6ACD-614D-2F3B-34CAF7434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DA6D1-354B-85D2-F1B4-B3569A1C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A66649-787F-47CE-D4AA-56D351EAC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093871"/>
            <a:ext cx="7772400" cy="467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41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7C7F5-A276-7285-0B57-6163B6355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BD18B8-4F86-E627-7D21-852BD928D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D52DA4-2B9F-48EF-3C93-BD79B60A6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81B83-4B96-6F3F-B464-36CB52B8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3263"/>
            <a:ext cx="7772400" cy="43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18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AFE1B-441A-ADD8-97F6-550DE030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C513DB-315A-7E7F-E196-04750ADE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4092E-D843-7213-AA84-53EA49385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5CF4C2-A507-635F-7277-D1B94ABC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1404"/>
            <a:ext cx="7772400" cy="54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286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1AAA5F-51BD-759F-5142-EA97187D1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832CA6-78F1-66F0-EF74-C05645D6C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78FC4F-BD37-855D-6DAA-3C401F06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541C6-9490-7F30-8A50-37EB900A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92698"/>
            <a:ext cx="7772400" cy="52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96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024C9-5889-368A-30A2-992FF584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7F6669-8572-43B0-3F24-DAAF3A5FB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2B3197-11DE-7971-4EAD-DCD5D6B0E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DF5FA-AC9F-E423-5572-85D6E5E6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35708"/>
            <a:ext cx="7772400" cy="358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60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7DC5F-7265-E7D6-1B93-99F1EE644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2DD062-15BE-6108-19B8-1B605667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99096-9A9F-B0F9-D8FF-92D0745A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112BD-1E97-D462-ECA1-EF860270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56137"/>
            <a:ext cx="7772400" cy="39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22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D6F01-1B95-B7A3-1F7F-E37F3B06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386990-FA5D-C15A-200E-A36A9DCFE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2EF3C2-3E38-56E7-67D7-68967A63A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4CD76-0E2A-A01C-B8F3-7514F9B6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44313"/>
            <a:ext cx="7772400" cy="49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8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AEBE5-9B4E-8BE6-5EA2-901ED085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7E2D2B-768D-CD67-6F61-B5598F681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D6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1389B-88D9-327D-728A-A7700D1D1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7D08E4-C509-A3DD-F5F7-4EB12C2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6306"/>
            <a:ext cx="7772400" cy="49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9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</TotalTime>
  <Words>456</Words>
  <Application>Microsoft Macintosh PowerPoint</Application>
  <PresentationFormat>Widescreen</PresentationFormat>
  <Paragraphs>61</Paragraphs>
  <Slides>88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Aptos</vt:lpstr>
      <vt:lpstr>Aptos Display</vt:lpstr>
      <vt:lpstr>Arial</vt:lpstr>
      <vt:lpstr>Office Theme</vt:lpstr>
      <vt:lpstr>Regressione Lineare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Ballerini</dc:creator>
  <cp:lastModifiedBy>Andrea Ballerini</cp:lastModifiedBy>
  <cp:revision>8</cp:revision>
  <dcterms:created xsi:type="dcterms:W3CDTF">2025-05-13T07:49:00Z</dcterms:created>
  <dcterms:modified xsi:type="dcterms:W3CDTF">2025-05-27T14:05:34Z</dcterms:modified>
</cp:coreProperties>
</file>